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411" r:id="rId2"/>
    <p:sldId id="407" r:id="rId3"/>
    <p:sldId id="261" r:id="rId4"/>
    <p:sldId id="416" r:id="rId5"/>
    <p:sldId id="417" r:id="rId6"/>
    <p:sldId id="300" r:id="rId7"/>
    <p:sldId id="266" r:id="rId8"/>
    <p:sldId id="415" r:id="rId9"/>
    <p:sldId id="265" r:id="rId10"/>
    <p:sldId id="418" r:id="rId11"/>
    <p:sldId id="267" r:id="rId12"/>
    <p:sldId id="419" r:id="rId13"/>
    <p:sldId id="420" r:id="rId14"/>
    <p:sldId id="268" r:id="rId15"/>
    <p:sldId id="290" r:id="rId16"/>
    <p:sldId id="269" r:id="rId17"/>
    <p:sldId id="325" r:id="rId18"/>
    <p:sldId id="316" r:id="rId19"/>
    <p:sldId id="314" r:id="rId20"/>
    <p:sldId id="338" r:id="rId21"/>
    <p:sldId id="422" r:id="rId22"/>
    <p:sldId id="317" r:id="rId23"/>
    <p:sldId id="288" r:id="rId24"/>
    <p:sldId id="270" r:id="rId25"/>
    <p:sldId id="273" r:id="rId26"/>
    <p:sldId id="319" r:id="rId27"/>
    <p:sldId id="275" r:id="rId28"/>
    <p:sldId id="274" r:id="rId29"/>
    <p:sldId id="278" r:id="rId30"/>
    <p:sldId id="276" r:id="rId31"/>
    <p:sldId id="287" r:id="rId32"/>
    <p:sldId id="281" r:id="rId33"/>
    <p:sldId id="336" r:id="rId34"/>
    <p:sldId id="279" r:id="rId35"/>
    <p:sldId id="280" r:id="rId36"/>
    <p:sldId id="283" r:id="rId37"/>
    <p:sldId id="421" r:id="rId38"/>
    <p:sldId id="399" r:id="rId39"/>
    <p:sldId id="259" r:id="rId40"/>
    <p:sldId id="409" r:id="rId41"/>
    <p:sldId id="423" r:id="rId42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6D2FA-A084-4523-88F9-0B4E687C9E60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2953B-4710-49C5-9434-12F7F4FC98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9379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2953B-4710-49C5-9434-12F7F4FC9878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5631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2953B-4710-49C5-9434-12F7F4FC9878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5842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3DA5B7-AA44-4B87-9E6E-E733E3494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208A961-24F0-47B7-BCD4-94DC4A91E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0B85DBD-89BC-484E-A57B-28B083A25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DA248-862F-4C03-9BA4-2F23B8CFBE0A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6FAB4A-10A8-49D2-85F8-D0B7A8875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4975FF-8C2C-4BA6-B0E3-F4971A67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7FB44-55D3-46A9-9621-EAC6EA149F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3662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D93F65-274F-411B-BC5F-80B899BAE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BAAFA14-C792-450C-B721-10CAA49B6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A954AE-5B69-48A3-BEFA-0F10C5838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DA248-862F-4C03-9BA4-2F23B8CFBE0A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628E70-AB90-4ABF-8B3E-5218787EC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9EA7B0-86B4-4BBD-BF81-CFA0B16BB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7FB44-55D3-46A9-9621-EAC6EA149F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5547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A2B0D58-4DEE-49B6-B815-04C4F975E9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755778B-EA05-4A4D-AEF6-1B1568A8E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6B6F7A-23E0-4E21-978E-D91A7B9F5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DA248-862F-4C03-9BA4-2F23B8CFBE0A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B829B14-66B7-4CB1-8212-5BEF20CAD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59E12B-583B-4717-95D6-2BDA1025C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7FB44-55D3-46A9-9621-EAC6EA149F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5206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F66F15-5BBD-401B-B8E8-2630C5A45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26D0F8-4DF1-47BE-9E75-F887A6680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F4C2BD-0389-4172-8B12-95CBE2DC3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DA248-862F-4C03-9BA4-2F23B8CFBE0A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5B6363-2CB6-48A2-A0B9-40CCC1AD7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046B5E-9FAF-460D-B957-513731149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7FB44-55D3-46A9-9621-EAC6EA149F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3124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F1B980-126B-4BC2-8EA1-E5360E4A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83DE2A9-A21F-40F6-9E88-9991CAE54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4E5AD3-48C8-4498-8139-2D44B0A24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DA248-862F-4C03-9BA4-2F23B8CFBE0A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ED3F1C-5C1B-4914-A507-3056486F2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981E50-04F8-4F11-8B58-3736F3F3E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7FB44-55D3-46A9-9621-EAC6EA149F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961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8F6189-22EE-4B75-86EC-EEC449D11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4F58A3-20AB-4039-8B99-B4EF78B34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2EAB7FB-8D18-48AA-92CC-9E1A9D8A1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5E54E06-71DA-4A85-AD7A-CA725A51C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DA248-862F-4C03-9BA4-2F23B8CFBE0A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F5DBAE3-4127-4B30-A37D-D0EF32A27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D15505A-B8BA-4A59-AD39-756866C09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7FB44-55D3-46A9-9621-EAC6EA149F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1759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181288-E974-443B-B558-A1FE0130A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42EA56-867A-463F-AF0E-7D6A59D1C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FB4962E-7DCD-4F71-9DB2-945E767B7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E4A3B30-A043-4000-BAC4-08BB4A66D9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A4E8179-97EE-4AF3-8D18-3155106B2C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F6AC11E-69F2-4819-A2BE-2FFCBCB54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DA248-862F-4C03-9BA4-2F23B8CFBE0A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8810AAD-005A-4ADB-A0D1-FA252018F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2040C53-E4FC-4667-8CC5-28A977B5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7FB44-55D3-46A9-9621-EAC6EA149F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3837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9FE65B-2D2E-4251-B596-CCA1CAFDE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0EF3DEB-D81E-4E52-982D-8AA9DA141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DA248-862F-4C03-9BA4-2F23B8CFBE0A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87F0168-704F-4BDB-921D-756E73AE2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AD7EB99-98B4-4483-B452-77179235B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7FB44-55D3-46A9-9621-EAC6EA149F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435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C300A6C-F0E4-42EA-891D-8CDDF627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DA248-862F-4C03-9BA4-2F23B8CFBE0A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4682F96-4234-4CF6-BF39-23332663C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A77A48-3751-4F9C-9A74-005D32EB2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7FB44-55D3-46A9-9621-EAC6EA149F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4577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AC9F65-AF63-4715-A02E-4C24E0CC6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FD42B5-29AF-439A-B9D0-A66CD8944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872FBA0-CE21-40AB-A93F-33C28175A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B5248D5-A4FC-447C-B9AB-ACA1E9A93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DA248-862F-4C03-9BA4-2F23B8CFBE0A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16F007-3E1E-408D-8380-E93C45061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15211F9-70D1-4334-9808-79BCFFBD3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7FB44-55D3-46A9-9621-EAC6EA149F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9615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887CBB-5BB5-4940-8D31-13C8D99A5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F29BFFE-07CF-4A5E-8ED3-3007EDF35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B5A877E-5BCA-4145-A67C-339F3A63C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BCFA64D-DD32-4F0C-92D5-161AD015B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DA248-862F-4C03-9BA4-2F23B8CFBE0A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B5AA4A0-ECCF-4503-9C72-9B561425F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72F1D4D-897D-42A6-93EE-3388C5644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7FB44-55D3-46A9-9621-EAC6EA149F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6889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56595EB-B3C5-4FE2-A071-39E66B983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21EE8C-53B0-4B57-BBD4-FB964CC7C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2E27E4-E135-401B-B4B1-59472FA57C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DA248-862F-4C03-9BA4-2F23B8CFBE0A}" type="datetimeFigureOut">
              <a:rPr lang="it-IT" smtClean="0"/>
              <a:t>19/04/2023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3A9285-D6B5-472B-BDE0-802E2DC99A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B32297-C6E3-40DD-98FF-DD316816F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7FB44-55D3-46A9-9621-EAC6EA149F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4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A70D7ED0-E73C-4D9C-A07B-F675837A3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87" y="197534"/>
            <a:ext cx="6462932" cy="646293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0C6A698-C1AD-4772-A413-BCEE7EE67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385" y="6065705"/>
            <a:ext cx="2397433" cy="61716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B34DF0E-7BE8-4BB8-9F80-C630B1505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6249" y="6118964"/>
            <a:ext cx="1219307" cy="42675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EA00476-EC17-41D4-8760-1F8ABE468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6432" y="6110202"/>
            <a:ext cx="580953" cy="51428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B5332EB-D2A3-4FB1-8345-DA3BF780A1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6724" y="6374285"/>
            <a:ext cx="1028571" cy="171429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B6D70CCE-1F05-416C-BAAF-EF8A3EB5F4D1}"/>
              </a:ext>
            </a:extLst>
          </p:cNvPr>
          <p:cNvSpPr/>
          <p:nvPr/>
        </p:nvSpPr>
        <p:spPr>
          <a:xfrm>
            <a:off x="6359371" y="2175250"/>
            <a:ext cx="6096000" cy="24856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81916" algn="ctr">
              <a:spcBef>
                <a:spcPts val="284"/>
              </a:spcBef>
            </a:pPr>
            <a:r>
              <a:rPr lang="it-IT" sz="5101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POMODORO</a:t>
            </a:r>
            <a:endParaRPr lang="it-IT" sz="5101" b="1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81916" algn="ctr">
              <a:spcBef>
                <a:spcPts val="284"/>
              </a:spcBef>
            </a:pPr>
            <a:r>
              <a:rPr lang="it-IT" sz="5101" b="1" dirty="0">
                <a:solidFill>
                  <a:srgbClr val="575756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Varietà in vendita 2023</a:t>
            </a:r>
            <a:endParaRPr lang="it-IT" sz="5101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167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323272" y="205274"/>
            <a:ext cx="11675895" cy="64754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Di colore arancione all’interno e all’esterno.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Sapore delizioso.</a:t>
            </a:r>
            <a:endParaRPr lang="it-IT" sz="2400" b="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56" y="205273"/>
            <a:ext cx="10515600" cy="1325563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it-IT" sz="9600" b="1" u="sng" dirty="0"/>
              <a:t>FIAMMA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856A599-AD6C-497E-946D-A5BDE865A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229" y="1694295"/>
            <a:ext cx="4114889" cy="421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18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58620" y="205274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2400" dirty="0">
              <a:solidFill>
                <a:srgbClr val="70706F"/>
              </a:solidFill>
              <a:latin typeface="Helvetica" panose="020B0604020202020204" pitchFamily="34" charset="0"/>
            </a:endParaRPr>
          </a:p>
          <a:p>
            <a:endParaRPr lang="it-IT" sz="2400" dirty="0">
              <a:solidFill>
                <a:srgbClr val="70706F"/>
              </a:solidFill>
              <a:latin typeface="Helvetica" panose="020B0604020202020204" pitchFamily="34" charset="0"/>
            </a:endParaRPr>
          </a:p>
          <a:p>
            <a:endParaRPr lang="it-IT" sz="2400" dirty="0">
              <a:solidFill>
                <a:srgbClr val="70706F"/>
              </a:solidFill>
              <a:latin typeface="Helvetica" panose="020B0604020202020204" pitchFamily="34" charset="0"/>
            </a:endParaRPr>
          </a:p>
          <a:p>
            <a:r>
              <a:rPr lang="it-IT" sz="2400" dirty="0">
                <a:solidFill>
                  <a:srgbClr val="70706F"/>
                </a:solidFill>
                <a:latin typeface="Helvetica" panose="020B0604020202020204" pitchFamily="34" charset="0"/>
              </a:rPr>
              <a:t>Vecchia varietà parmigiana conservata in località</a:t>
            </a:r>
          </a:p>
          <a:p>
            <a:r>
              <a:rPr lang="it-IT" sz="2400" dirty="0">
                <a:solidFill>
                  <a:srgbClr val="70706F"/>
                </a:solidFill>
                <a:latin typeface="Helvetica" panose="020B0604020202020204" pitchFamily="34" charset="0"/>
              </a:rPr>
              <a:t>Fontana (PR) a partire almeno dall’immediato</a:t>
            </a:r>
          </a:p>
          <a:p>
            <a:r>
              <a:rPr lang="it-IT" sz="2400" dirty="0">
                <a:solidFill>
                  <a:srgbClr val="70706F"/>
                </a:solidFill>
                <a:latin typeface="Helvetica" panose="020B0604020202020204" pitchFamily="34" charset="0"/>
              </a:rPr>
              <a:t>dopoguerra. Di origine al momento sconosciuta</a:t>
            </a:r>
          </a:p>
          <a:p>
            <a:r>
              <a:rPr lang="it-IT" sz="2400" dirty="0">
                <a:solidFill>
                  <a:srgbClr val="70706F"/>
                </a:solidFill>
                <a:latin typeface="Helvetica" panose="020B0604020202020204" pitchFamily="34" charset="0"/>
              </a:rPr>
              <a:t>(in corso di definizione). Sviluppo indeterminato.</a:t>
            </a:r>
          </a:p>
          <a:p>
            <a:r>
              <a:rPr lang="it-IT" sz="2400" dirty="0">
                <a:solidFill>
                  <a:srgbClr val="70706F"/>
                </a:solidFill>
                <a:latin typeface="Helvetica" panose="020B0604020202020204" pitchFamily="34" charset="0"/>
              </a:rPr>
              <a:t>Frutti molto grandi (tipo bistecca) sui primi palchi,</a:t>
            </a:r>
          </a:p>
          <a:p>
            <a:r>
              <a:rPr lang="it-IT" sz="2400" dirty="0">
                <a:solidFill>
                  <a:srgbClr val="70706F"/>
                </a:solidFill>
                <a:latin typeface="Helvetica" panose="020B0604020202020204" pitchFamily="34" charset="0"/>
              </a:rPr>
              <a:t>con peso anche oltre i 400-500 g, di dimensioni</a:t>
            </a:r>
          </a:p>
          <a:p>
            <a:r>
              <a:rPr lang="it-IT" sz="2400" dirty="0">
                <a:solidFill>
                  <a:srgbClr val="70706F"/>
                </a:solidFill>
                <a:latin typeface="Helvetica" panose="020B0604020202020204" pitchFamily="34" charset="0"/>
              </a:rPr>
              <a:t>contenute a fine stagione. Bacche leggermente</a:t>
            </a:r>
          </a:p>
          <a:p>
            <a:r>
              <a:rPr lang="it-IT" sz="2400" dirty="0">
                <a:solidFill>
                  <a:srgbClr val="70706F"/>
                </a:solidFill>
                <a:latin typeface="Helvetica" panose="020B0604020202020204" pitchFamily="34" charset="0"/>
              </a:rPr>
              <a:t>costolute, tondeggianti, di colore rosa a maturità,</a:t>
            </a:r>
          </a:p>
          <a:p>
            <a:r>
              <a:rPr lang="it-IT" sz="2400" dirty="0">
                <a:solidFill>
                  <a:srgbClr val="70706F"/>
                </a:solidFill>
                <a:latin typeface="Helvetica" panose="020B0604020202020204" pitchFamily="34" charset="0"/>
              </a:rPr>
              <a:t>più appiattite rispetto al Rosa di Sorrento. Buccia</a:t>
            </a:r>
          </a:p>
          <a:p>
            <a:r>
              <a:rPr lang="it-IT" sz="2400" dirty="0">
                <a:solidFill>
                  <a:srgbClr val="70706F"/>
                </a:solidFill>
                <a:latin typeface="Helvetica" panose="020B0604020202020204" pitchFamily="34" charset="0"/>
              </a:rPr>
              <a:t>sottile, sapore dolce, bassa acidità.</a:t>
            </a:r>
            <a:r>
              <a:rPr lang="it-IT" sz="2400" dirty="0"/>
              <a:t> </a:t>
            </a:r>
            <a:r>
              <a:rPr lang="it-IT" dirty="0"/>
              <a:t>origine Buccia</a:t>
            </a:r>
          </a:p>
          <a:p>
            <a:r>
              <a:rPr lang="it-IT" dirty="0"/>
              <a:t>sottile, sapore dolce, bassa acidità.</a:t>
            </a:r>
            <a:endParaRPr lang="it-IT" sz="180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205275"/>
            <a:ext cx="10515600" cy="1325563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it-IT" sz="9600" b="1" u="sng" dirty="0"/>
              <a:t>FONTANA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15" name="Segnaposto contenuto 14">
            <a:extLst>
              <a:ext uri="{FF2B5EF4-FFF2-40B4-BE49-F238E27FC236}">
                <a16:creationId xmlns:a16="http://schemas.microsoft.com/office/drawing/2014/main" id="{7D7FA248-FCE7-4504-938B-0249CFDB83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54954" t="23283" r="23116" b="34683"/>
          <a:stretch/>
        </p:blipFill>
        <p:spPr>
          <a:xfrm>
            <a:off x="7542165" y="1995376"/>
            <a:ext cx="3941684" cy="371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11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58620" y="205274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2400" dirty="0">
              <a:solidFill>
                <a:srgbClr val="70706F"/>
              </a:solidFill>
              <a:latin typeface="Helvetica" panose="020B0604020202020204" pitchFamily="34" charset="0"/>
            </a:endParaRPr>
          </a:p>
          <a:p>
            <a:endParaRPr lang="it-IT" sz="2400" dirty="0">
              <a:solidFill>
                <a:srgbClr val="70706F"/>
              </a:solidFill>
              <a:latin typeface="Helvetica" panose="020B0604020202020204" pitchFamily="34" charset="0"/>
            </a:endParaRP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Ecotipo di provenienza meridionale, coltivato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prevalentemente in pieno campo e in orti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familiari di alcuni areali toscani. La bacca è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molto particolare e ben riconoscibile, sembra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un peperone giallo di forma quadrata, vuoto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all’interno, con una piccola massa gelatinosa che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racchiude i semi. Proprio per questa caratteristica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viene consumato ripieno.</a:t>
            </a:r>
          </a:p>
          <a:p>
            <a:r>
              <a:rPr lang="it-IT" sz="1600" dirty="0"/>
              <a:t>Buccia</a:t>
            </a:r>
          </a:p>
          <a:p>
            <a:r>
              <a:rPr lang="it-IT" sz="1600" dirty="0"/>
              <a:t>sottile, sapore dolce, bassa acidità.</a:t>
            </a:r>
            <a:endParaRPr lang="it-IT" sz="180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20" y="205275"/>
            <a:ext cx="11840548" cy="1325563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it-IT" sz="7200" b="1" u="sng" dirty="0"/>
              <a:t>GIALLO DI CASTELFIORENTINO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601A76A-06FF-47E1-B65E-BC08821093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" t="20068" r="7373" b="920"/>
          <a:stretch/>
        </p:blipFill>
        <p:spPr>
          <a:xfrm>
            <a:off x="6457313" y="1921163"/>
            <a:ext cx="5264180" cy="357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19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75726" y="191278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Pomodoro indeterminato con frutti striati giallo/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verde a maturità, tondeggianti, generalmente lisci.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Diametro 5-7 cm.</a:t>
            </a:r>
            <a:endParaRPr lang="it-IT" sz="2400" b="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037" y="155666"/>
            <a:ext cx="10515600" cy="1325563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it-IT" sz="9600" b="1" u="sng" dirty="0"/>
              <a:t>GREEN ZEBRA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0DDB4B6-3C40-41D9-A639-6FB9B5165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127" y="1746250"/>
            <a:ext cx="4072337" cy="420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31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75724" y="191278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b="1" dirty="0">
              <a:solidFill>
                <a:srgbClr val="70706F"/>
              </a:solidFill>
              <a:latin typeface="Helvetica" panose="020B0604020202020204" pitchFamily="34" charset="0"/>
            </a:endParaRP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E’ una selezione di pomodoro da concentrato dei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primi decenni del ‘900. Era molto diffusa in tutto il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parmense ancora alla fine degli anni ‘50. Oggi non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è più coltivata. È abbastanza vigorosa, a sviluppo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indeterminato. Era classificata come varietà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“precoce”, con 7 raccolte fra il 1° agosto e il 10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ottobre. I frutti presentano costolature abbastanza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evidenti; la forma è molto appiattita. Le bacche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sono grandi, il peso medio è sui 250 g. La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buccia è rosso chiaro-aranciato, con </a:t>
            </a:r>
            <a:r>
              <a:rPr lang="it-IT" b="1" dirty="0" err="1">
                <a:solidFill>
                  <a:srgbClr val="70706F"/>
                </a:solidFill>
                <a:latin typeface="Helvetica" panose="020B0604020202020204" pitchFamily="34" charset="0"/>
              </a:rPr>
              <a:t>collettatura</a:t>
            </a:r>
            <a:endParaRPr lang="it-IT" b="1" dirty="0">
              <a:solidFill>
                <a:srgbClr val="70706F"/>
              </a:solidFill>
              <a:latin typeface="Helvetica" panose="020B0604020202020204" pitchFamily="34" charset="0"/>
            </a:endParaRP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accentuata a maturità; l’interno è rosso. Il frutto è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di consistenza molle e sapore abbastanza acido.</a:t>
            </a:r>
            <a:endParaRPr lang="it-IT" sz="1801" b="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344" y="191724"/>
            <a:ext cx="10515600" cy="132556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it-IT" sz="8800" b="1" u="sng" dirty="0"/>
              <a:t>LADINO DI PANOCCHIA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E633C36-685E-4064-AB40-17EF76C47C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7207" t="30365" r="70593" b="29810"/>
          <a:stretch/>
        </p:blipFill>
        <p:spPr>
          <a:xfrm>
            <a:off x="7057007" y="1648821"/>
            <a:ext cx="4358937" cy="432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2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75726" y="288939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b="1" dirty="0">
              <a:solidFill>
                <a:srgbClr val="70706F"/>
              </a:solidFill>
              <a:latin typeface="Helvetica" panose="020B0604020202020204" pitchFamily="34" charset="0"/>
            </a:endParaRPr>
          </a:p>
          <a:p>
            <a:endParaRPr lang="it-IT" b="1" dirty="0">
              <a:solidFill>
                <a:srgbClr val="70706F"/>
              </a:solidFill>
              <a:latin typeface="Helvetica" panose="020B0604020202020204" pitchFamily="34" charset="0"/>
            </a:endParaRP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Varietà antica, affascinante non solo per la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produzione abbondante ma anche per la forma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che ricorda esattamente una piccola pera, di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colore giallo, molto aromatica e saporita. 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Pianta indeterminata, pare che produca “all’infinito”,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senza stancarsi in quanto la fioritura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e la maturazione dei pomodorini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proseguono tutta l’estate.</a:t>
            </a:r>
            <a:endParaRPr lang="it-IT" sz="1801" b="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25" y="409011"/>
            <a:ext cx="11840548" cy="1490532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it-IT" sz="6600" b="1" u="sng" dirty="0"/>
              <a:t>LAMPADINA GIALLA </a:t>
            </a:r>
            <a:br>
              <a:rPr lang="it-IT" sz="6600" b="1" u="sng" dirty="0"/>
            </a:br>
            <a:r>
              <a:rPr lang="it-IT" sz="6600" u="sng" dirty="0"/>
              <a:t>(YELLOW SUBMARINE)</a:t>
            </a:r>
            <a:endParaRPr lang="it-IT" u="sng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F0749B5A-F63B-41A9-BDD7-1B7A0CC4B3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9" t="18997" r="4612"/>
          <a:stretch/>
        </p:blipFill>
        <p:spPr>
          <a:xfrm>
            <a:off x="6234544" y="2264322"/>
            <a:ext cx="5447213" cy="4061493"/>
          </a:xfrm>
        </p:spPr>
      </p:pic>
    </p:spTree>
    <p:extLst>
      <p:ext uri="{BB962C8B-B14F-4D97-AF65-F5344CB8AC3E}">
        <p14:creationId xmlns:p14="http://schemas.microsoft.com/office/powerpoint/2010/main" val="3923999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75726" y="191277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L’agricoltore parmense che lo ha conservato, a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detta di quelli che lo conoscevano bene, era un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tantino meteoropatico... Però il pomodoro che ci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ha lasciato è dolce e saporito!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Frutto allungato, tipo San Marzano, scatolato.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Pianta indeterminata.</a:t>
            </a:r>
            <a:endParaRPr lang="it-IT" sz="2000" b="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039" y="103750"/>
            <a:ext cx="10515600" cy="132556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it-IT" sz="8800" b="1" u="sng" dirty="0"/>
              <a:t>METEO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9EC2B1B6-5CAD-4139-9C57-9B79E1097A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5210"/>
          <a:stretch/>
        </p:blipFill>
        <p:spPr>
          <a:xfrm>
            <a:off x="6206839" y="1899836"/>
            <a:ext cx="5629705" cy="3955456"/>
          </a:xfrm>
        </p:spPr>
      </p:pic>
    </p:spTree>
    <p:extLst>
      <p:ext uri="{BB962C8B-B14F-4D97-AF65-F5344CB8AC3E}">
        <p14:creationId xmlns:p14="http://schemas.microsoft.com/office/powerpoint/2010/main" val="383093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47"/>
            <a:ext cx="10515600" cy="1325563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it-IT" sz="9600" b="1" u="sng" dirty="0"/>
              <a:t>MORESCO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B3F1AA20-572E-4388-BE97-705F67ACE0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25402" r="24315" b="5209"/>
          <a:stretch/>
        </p:blipFill>
        <p:spPr>
          <a:xfrm>
            <a:off x="5790685" y="1818757"/>
            <a:ext cx="5659220" cy="3810448"/>
          </a:xfr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1D9CCB84-18AB-4A97-979A-65017AA75CB0}"/>
              </a:ext>
            </a:extLst>
          </p:cNvPr>
          <p:cNvSpPr/>
          <p:nvPr/>
        </p:nvSpPr>
        <p:spPr>
          <a:xfrm>
            <a:off x="158620" y="205274"/>
            <a:ext cx="11840548" cy="64754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449481D-87D1-4594-AE79-FA5BBC222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86" y="6298164"/>
            <a:ext cx="2334971" cy="46943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3533670-E3EC-46CD-9F2E-EF599D35A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6376" y="3844778"/>
            <a:ext cx="2361964" cy="2453387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D852DB69-054B-4491-B41C-7787D7478892}"/>
              </a:ext>
            </a:extLst>
          </p:cNvPr>
          <p:cNvSpPr/>
          <p:nvPr/>
        </p:nvSpPr>
        <p:spPr>
          <a:xfrm>
            <a:off x="158620" y="266644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Cimelio della famiglia Lunardon (Pontremoli),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coltivato da oltre 50 anni; il seme era stato donato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da un vecchio coltivatore da cui prende il nome,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pomodoro produttivo. Peso 500-900 g.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4151196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58620" y="205274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>
                <a:solidFill>
                  <a:srgbClr val="70706F"/>
                </a:solidFill>
                <a:latin typeface="Helvetica" panose="020B0604020202020204" pitchFamily="34" charset="0"/>
              </a:rPr>
              <a:t>I pomodori a colorazione scura (nero/marrone)</a:t>
            </a:r>
          </a:p>
          <a:p>
            <a:r>
              <a:rPr lang="it-IT" dirty="0">
                <a:solidFill>
                  <a:srgbClr val="70706F"/>
                </a:solidFill>
                <a:latin typeface="Helvetica" panose="020B0604020202020204" pitchFamily="34" charset="0"/>
              </a:rPr>
              <a:t>provengono quasi tutti dall’Ucraina meridionale,</a:t>
            </a:r>
          </a:p>
          <a:p>
            <a:r>
              <a:rPr lang="it-IT" dirty="0">
                <a:solidFill>
                  <a:srgbClr val="70706F"/>
                </a:solidFill>
                <a:latin typeface="Helvetica" panose="020B0604020202020204" pitchFamily="34" charset="0"/>
              </a:rPr>
              <a:t>ex Iugoslavia e Germania. Si pensa che alcuni</a:t>
            </a:r>
          </a:p>
          <a:p>
            <a:r>
              <a:rPr lang="it-IT" dirty="0">
                <a:solidFill>
                  <a:srgbClr val="70706F"/>
                </a:solidFill>
                <a:latin typeface="Helvetica" panose="020B0604020202020204" pitchFamily="34" charset="0"/>
              </a:rPr>
              <a:t>soldati di ritorno dalla guerra di Crimea si siano</a:t>
            </a:r>
          </a:p>
          <a:p>
            <a:r>
              <a:rPr lang="it-IT" dirty="0">
                <a:solidFill>
                  <a:srgbClr val="70706F"/>
                </a:solidFill>
                <a:latin typeface="Helvetica" panose="020B0604020202020204" pitchFamily="34" charset="0"/>
              </a:rPr>
              <a:t>suddivisi un certo numero di semi di questi</a:t>
            </a:r>
          </a:p>
          <a:p>
            <a:r>
              <a:rPr lang="it-IT" dirty="0">
                <a:solidFill>
                  <a:srgbClr val="70706F"/>
                </a:solidFill>
                <a:latin typeface="Helvetica" panose="020B0604020202020204" pitchFamily="34" charset="0"/>
              </a:rPr>
              <a:t>pomodori e abbiano così provveduto alla loro</a:t>
            </a:r>
          </a:p>
          <a:p>
            <a:r>
              <a:rPr lang="it-IT" dirty="0">
                <a:solidFill>
                  <a:srgbClr val="70706F"/>
                </a:solidFill>
                <a:latin typeface="Helvetica" panose="020B0604020202020204" pitchFamily="34" charset="0"/>
              </a:rPr>
              <a:t>diffusione. La colorazione scura è data dalla</a:t>
            </a:r>
          </a:p>
          <a:p>
            <a:r>
              <a:rPr lang="it-IT" dirty="0">
                <a:solidFill>
                  <a:srgbClr val="70706F"/>
                </a:solidFill>
                <a:latin typeface="Helvetica" panose="020B0604020202020204" pitchFamily="34" charset="0"/>
              </a:rPr>
              <a:t>persistenza di clorofilla nella buccia. Il frutto è</a:t>
            </a:r>
          </a:p>
          <a:p>
            <a:r>
              <a:rPr lang="it-IT" dirty="0">
                <a:solidFill>
                  <a:srgbClr val="70706F"/>
                </a:solidFill>
                <a:latin typeface="Helvetica" panose="020B0604020202020204" pitchFamily="34" charset="0"/>
              </a:rPr>
              <a:t>tondeggiante, appiattito, costoluto, di 7-9 cm</a:t>
            </a:r>
          </a:p>
          <a:p>
            <a:r>
              <a:rPr lang="it-IT" dirty="0">
                <a:solidFill>
                  <a:srgbClr val="70706F"/>
                </a:solidFill>
                <a:latin typeface="Helvetica" panose="020B0604020202020204" pitchFamily="34" charset="0"/>
              </a:rPr>
              <a:t>di diametro. Ha sapore intenso di pomodoro e</a:t>
            </a:r>
          </a:p>
          <a:p>
            <a:r>
              <a:rPr lang="it-IT" dirty="0">
                <a:solidFill>
                  <a:srgbClr val="70706F"/>
                </a:solidFill>
                <a:latin typeface="Helvetica" panose="020B0604020202020204" pitchFamily="34" charset="0"/>
              </a:rPr>
              <a:t>bassa acidità.</a:t>
            </a:r>
            <a:endParaRPr lang="it-IT" sz="180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101" y="206416"/>
            <a:ext cx="10515600" cy="1325563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it-IT" sz="9600" b="1" u="sng" dirty="0"/>
              <a:t>NERO DI CRIMEA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1EAA9AD6-04DD-402D-AC45-6E337C16D5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" t="22652" r="5811"/>
          <a:stretch/>
        </p:blipFill>
        <p:spPr>
          <a:xfrm>
            <a:off x="5604143" y="1806152"/>
            <a:ext cx="6159134" cy="3964674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91259FE-D564-45C4-A831-65BA0B1517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625" r="29521" b="11120"/>
          <a:stretch/>
        </p:blipFill>
        <p:spPr>
          <a:xfrm>
            <a:off x="9186693" y="3802169"/>
            <a:ext cx="2576584" cy="242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36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58620" y="205274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Selezione francese di pomodoro nero,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tondeggiante, a buccia liscia.</a:t>
            </a:r>
            <a:endParaRPr lang="it-IT" sz="2400" b="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611" y="250824"/>
            <a:ext cx="10515600" cy="132556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it-IT" sz="8800" b="1" u="sng" dirty="0"/>
              <a:t>NOIRE DE RUSSIE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BAFCD9F1-46D1-4687-BADE-DB2C063BCA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17169" r="1870"/>
          <a:stretch/>
        </p:blipFill>
        <p:spPr>
          <a:xfrm>
            <a:off x="4968019" y="1850542"/>
            <a:ext cx="6288868" cy="4093852"/>
          </a:xfrm>
        </p:spPr>
      </p:pic>
    </p:spTree>
    <p:extLst>
      <p:ext uri="{BB962C8B-B14F-4D97-AF65-F5344CB8AC3E}">
        <p14:creationId xmlns:p14="http://schemas.microsoft.com/office/powerpoint/2010/main" val="223168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75726" y="191278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1" dirty="0"/>
              <a:t>Cuore Di Bue Ronconi</a:t>
            </a:r>
          </a:p>
          <a:p>
            <a:pPr algn="ctr"/>
            <a:r>
              <a:rPr lang="it-IT" sz="1801" dirty="0"/>
              <a:t>Fiorentino</a:t>
            </a:r>
          </a:p>
          <a:p>
            <a:pPr algn="ctr"/>
            <a:r>
              <a:rPr lang="it-IT" sz="1801" dirty="0"/>
              <a:t>Fontana</a:t>
            </a:r>
          </a:p>
          <a:p>
            <a:pPr algn="ctr"/>
            <a:r>
              <a:rPr lang="it-IT" sz="1801" dirty="0"/>
              <a:t>Ladino Di Panocchia</a:t>
            </a:r>
          </a:p>
          <a:p>
            <a:pPr algn="ctr"/>
            <a:r>
              <a:rPr lang="it-IT" sz="1801" dirty="0"/>
              <a:t>Meteo</a:t>
            </a:r>
          </a:p>
          <a:p>
            <a:pPr algn="ctr"/>
            <a:r>
              <a:rPr lang="it-IT" sz="1801" dirty="0"/>
              <a:t>Principe Borghese</a:t>
            </a:r>
          </a:p>
          <a:p>
            <a:pPr algn="ctr"/>
            <a:r>
              <a:rPr lang="it-IT" sz="1801" dirty="0"/>
              <a:t>Riccio Di Parma</a:t>
            </a:r>
          </a:p>
          <a:p>
            <a:pPr algn="ctr"/>
            <a:r>
              <a:rPr lang="it-IT" sz="1801" dirty="0"/>
              <a:t>Riccio Grosso Carboni</a:t>
            </a:r>
          </a:p>
          <a:p>
            <a:pPr algn="ctr"/>
            <a:r>
              <a:rPr lang="it-IT" sz="1801" dirty="0"/>
              <a:t>Riccio Grosso </a:t>
            </a:r>
          </a:p>
          <a:p>
            <a:pPr algn="ctr"/>
            <a:r>
              <a:rPr lang="it-IT" sz="1801" dirty="0"/>
              <a:t>Rosa Di Sorrento</a:t>
            </a:r>
          </a:p>
          <a:p>
            <a:pPr algn="ctr"/>
            <a:r>
              <a:rPr lang="it-IT" sz="1801" dirty="0"/>
              <a:t>San </a:t>
            </a:r>
          </a:p>
          <a:p>
            <a:pPr algn="ctr"/>
            <a:r>
              <a:rPr lang="it-IT" sz="1801" dirty="0"/>
              <a:t>Lampadina Gilla</a:t>
            </a:r>
          </a:p>
          <a:p>
            <a:pPr algn="ctr"/>
            <a:r>
              <a:rPr lang="it-IT" sz="1801" dirty="0"/>
              <a:t>Black Cherry</a:t>
            </a:r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9BBF8252-D4B7-4A8E-AA2F-1D0D3FDBFE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6154" b="560"/>
          <a:stretch/>
        </p:blipFill>
        <p:spPr>
          <a:xfrm>
            <a:off x="103292" y="97228"/>
            <a:ext cx="3465534" cy="73825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9E94020-F35E-4507-9E5D-C1E367FD7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0358" y="1"/>
            <a:ext cx="1611643" cy="102257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D458E3D-567B-4951-BE14-E0AD258143D5}"/>
              </a:ext>
            </a:extLst>
          </p:cNvPr>
          <p:cNvSpPr txBox="1"/>
          <p:nvPr/>
        </p:nvSpPr>
        <p:spPr>
          <a:xfrm>
            <a:off x="1836059" y="659787"/>
            <a:ext cx="8904302" cy="1108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/>
              <a:t>VARIETA’ DI </a:t>
            </a:r>
            <a:r>
              <a:rPr lang="it-IT" sz="4800" b="1" dirty="0">
                <a:solidFill>
                  <a:srgbClr val="FF0000"/>
                </a:solidFill>
              </a:rPr>
              <a:t>POMODORO</a:t>
            </a:r>
            <a:r>
              <a:rPr lang="it-IT" sz="4800" dirty="0"/>
              <a:t>                 </a:t>
            </a:r>
            <a:r>
              <a:rPr lang="it-IT" sz="1801" dirty="0"/>
              <a:t>DISPONIBILI PER LA  VENDITA ANNO 2023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D21E75CA-B930-49F7-8DD3-3C1269327E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124386"/>
              </p:ext>
            </p:extLst>
          </p:nvPr>
        </p:nvGraphicFramePr>
        <p:xfrm>
          <a:off x="4017219" y="1959188"/>
          <a:ext cx="4938795" cy="4351338"/>
        </p:xfrm>
        <a:graphic>
          <a:graphicData uri="http://schemas.openxmlformats.org/drawingml/2006/table">
            <a:tbl>
              <a:tblPr/>
              <a:tblGrid>
                <a:gridCol w="2536981">
                  <a:extLst>
                    <a:ext uri="{9D8B030D-6E8A-4147-A177-3AD203B41FA5}">
                      <a16:colId xmlns:a16="http://schemas.microsoft.com/office/drawing/2014/main" val="2644684330"/>
                    </a:ext>
                  </a:extLst>
                </a:gridCol>
                <a:gridCol w="2401814">
                  <a:extLst>
                    <a:ext uri="{9D8B030D-6E8A-4147-A177-3AD203B41FA5}">
                      <a16:colId xmlns:a16="http://schemas.microsoft.com/office/drawing/2014/main" val="2034358593"/>
                    </a:ext>
                  </a:extLst>
                </a:gridCol>
              </a:tblGrid>
              <a:tr h="2417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Ace 55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Pantano Romanesco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656784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Arlequin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Piennolo del Vesuvio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201676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Black Cherry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Poire Noire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40602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Ciliegia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Principe Borghese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84051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Costoluto Fiorentino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Riccio Di Parma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16278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Costoluto Genovese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Riccio Di Romagna 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54228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Cuore Di Bue Ronconi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Riccio Grosso Carboni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028242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Fiamma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Riccio Grosso Ziveri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031160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Fontana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Roma VF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97691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Giallo di Castel Fiorentino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Rosa Di Sorrento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306218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Green Zebra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Marzano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537710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Ladino Di Panocchia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Marzano Nano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883667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Lampadina Gialla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Marzano Rosa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102694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Meteo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Marzano Ziveri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59121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Moresco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Pierre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252281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Nero di Crimea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 Gigante Montanaso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013010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Noire de Russie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Tigrella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037342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Omar il Libanese</a:t>
                      </a:r>
                    </a:p>
                  </a:txBody>
                  <a:tcPr marL="7798" marR="7798" marT="77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8" marR="7798" marT="77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872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555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58620" y="205274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Varietà originaria del Libano: raggiunge il peso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di due chili mantenendo un gusto eccezionale.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Colore rosso violaceo.</a:t>
            </a:r>
            <a:endParaRPr lang="it-IT" sz="2000" b="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190"/>
            <a:ext cx="10515600" cy="1325563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it-IT" sz="9600" b="1" u="sng" dirty="0"/>
              <a:t>OMAR IL LIBANESE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6F6AEAB-A5B0-4A94-937A-BBB96BA8DA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53412" t="21760" r="33224" b="54482"/>
          <a:stretch/>
        </p:blipFill>
        <p:spPr>
          <a:xfrm>
            <a:off x="6405420" y="1664525"/>
            <a:ext cx="4607511" cy="460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7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58620" y="205274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Varietà originaria del Libano: raggiunge il peso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di due chili mantenendo un gusto eccezionale.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Colore rosso violaceo.</a:t>
            </a:r>
            <a:endParaRPr lang="it-IT" sz="2000" b="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273"/>
            <a:ext cx="10515600" cy="1325563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it-IT" sz="9600" b="1" u="sng" dirty="0"/>
              <a:t>PANTANO ROMANESCO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ED20A23-4DD0-4099-8C27-A5311F8031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7" t="8803" r="10618" b="5578"/>
          <a:stretch/>
        </p:blipFill>
        <p:spPr>
          <a:xfrm>
            <a:off x="6571724" y="1661946"/>
            <a:ext cx="4110360" cy="356209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C4E4634-8304-4792-AA3A-1C14733765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84" t="18873" b="13107"/>
          <a:stretch/>
        </p:blipFill>
        <p:spPr>
          <a:xfrm>
            <a:off x="8364334" y="3896103"/>
            <a:ext cx="3302458" cy="250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92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049" y="205274"/>
            <a:ext cx="10515600" cy="1325563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it-IT" sz="8800" b="1" u="sng" dirty="0"/>
              <a:t>PIENNOLO DEL VESUVIO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1E94A625-6ABA-48D4-A13B-4FBF743F34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9" t="3814" r="11979" b="11891"/>
          <a:stretch/>
        </p:blipFill>
        <p:spPr>
          <a:xfrm>
            <a:off x="6002972" y="1707177"/>
            <a:ext cx="4777986" cy="3980101"/>
          </a:xfr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B0AA55D-C3A7-44D0-8E5B-2B80750CC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5271" y="3249660"/>
            <a:ext cx="2821092" cy="2920484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8B188329-9740-43B4-946A-13AC7E23B059}"/>
              </a:ext>
            </a:extLst>
          </p:cNvPr>
          <p:cNvSpPr/>
          <p:nvPr/>
        </p:nvSpPr>
        <p:spPr>
          <a:xfrm>
            <a:off x="158620" y="205274"/>
            <a:ext cx="11840548" cy="64754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F2C0BDE-7E3E-4314-AFC3-6E691454B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18" y="6327758"/>
            <a:ext cx="2334970" cy="46943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4DEB576C-8F90-47EE-90D8-8BA88B17BF32}"/>
              </a:ext>
            </a:extLst>
          </p:cNvPr>
          <p:cNvSpPr/>
          <p:nvPr/>
        </p:nvSpPr>
        <p:spPr>
          <a:xfrm>
            <a:off x="192832" y="1964946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È uno dei prodotti più antichi e tipici dell’agricoltura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campana, tanto da essere perfino rappresentato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nella scena del tradizionale presepe napoletano.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I frutti sono di forma ovale o leggermente</a:t>
            </a:r>
          </a:p>
          <a:p>
            <a:r>
              <a:rPr lang="it-IT" b="1" dirty="0" err="1">
                <a:solidFill>
                  <a:srgbClr val="70706F"/>
                </a:solidFill>
                <a:latin typeface="Helvetica" panose="020B0604020202020204" pitchFamily="34" charset="0"/>
              </a:rPr>
              <a:t>pruniforme</a:t>
            </a:r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 con apice appuntito e frequente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costolatura della parte peduncolare, buccia spessa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di colore rosso vermiglio, pezzatura non superiore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a 25 g, polpa di consistenza elevata e di colore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rosso, sapore vivace intenso e dolce-acidulo;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venivano conservati in grappoli appesi per diversi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mesi.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526189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58620" y="205274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Varietà allungata di medie dimensioni e colore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rosso mogano scuro, con un sapore ricco e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complesso che deve essere gustato per essere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apprezzato pienamente. Adatta alla coltivazione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sia in serra che all’aperto. Origine Unione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sovietica.</a:t>
            </a:r>
            <a:endParaRPr lang="it-IT" sz="1801" b="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611" y="115664"/>
            <a:ext cx="10515600" cy="132556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it-IT" sz="8800" b="1" u="sng" dirty="0"/>
              <a:t>POIRE NOIRE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71AF77FF-9491-46A3-BFB4-EB6552040E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t="17676" r="6668" b="179"/>
          <a:stretch/>
        </p:blipFill>
        <p:spPr>
          <a:xfrm>
            <a:off x="5539990" y="1508807"/>
            <a:ext cx="4912314" cy="3840386"/>
          </a:xfr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C1116A6-39D4-45AD-8F71-3CB4A00E3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5469" y="3713684"/>
            <a:ext cx="2740612" cy="284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90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75726" y="191277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Vecchia varietà pugliese da serbo. I frutti sono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tondeggianti, di 2-3 cm di diametro, leggermente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a punta, riuniti in grappolo. 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La buccia è rossa, opaca, abbastanza spessa. 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Il sapore dei frutti è dolce.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La pianta è indeterminata, molto produttiva</a:t>
            </a:r>
            <a:r>
              <a:rPr lang="it-IT" dirty="0">
                <a:solidFill>
                  <a:srgbClr val="70706F"/>
                </a:solidFill>
                <a:latin typeface="Helvetica" panose="020B0604020202020204" pitchFamily="34" charset="0"/>
              </a:rPr>
              <a:t>.</a:t>
            </a:r>
            <a:endParaRPr lang="it-IT" sz="180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215"/>
            <a:ext cx="10515600" cy="1325563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it-IT" sz="9600" b="1" u="sng" dirty="0"/>
              <a:t>PRINCIPE BORGHESE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BBACC7B8-A0E6-4E2D-B6AB-95A4D9BF54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8" r="6976" b="3153"/>
          <a:stretch/>
        </p:blipFill>
        <p:spPr>
          <a:xfrm>
            <a:off x="6572148" y="1920869"/>
            <a:ext cx="4486089" cy="3662893"/>
          </a:xfr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5A1AB00-DEA1-42FF-AFC3-543F8FC3AD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2" t="2282" r="6226" b="4201"/>
          <a:stretch/>
        </p:blipFill>
        <p:spPr>
          <a:xfrm>
            <a:off x="9665997" y="2977515"/>
            <a:ext cx="2068850" cy="226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80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75724" y="191278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b="1" dirty="0">
              <a:solidFill>
                <a:srgbClr val="70706F"/>
              </a:solidFill>
              <a:latin typeface="Helvetica" panose="020B0604020202020204" pitchFamily="34" charset="0"/>
            </a:endParaRPr>
          </a:p>
          <a:p>
            <a:endParaRPr lang="it-IT" b="1" dirty="0">
              <a:solidFill>
                <a:srgbClr val="70706F"/>
              </a:solidFill>
              <a:latin typeface="Helvetica" panose="020B0604020202020204" pitchFamily="34" charset="0"/>
            </a:endParaRP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Le prime notizie risalgono al 1905, anno in cui il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prof. Bernardi-Tolomei, a Pilastro, nel podere dei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F.lli </a:t>
            </a:r>
            <a:r>
              <a:rPr lang="it-IT" b="1" dirty="0" err="1">
                <a:solidFill>
                  <a:srgbClr val="70706F"/>
                </a:solidFill>
                <a:latin typeface="Helvetica" panose="020B0604020202020204" pitchFamily="34" charset="0"/>
              </a:rPr>
              <a:t>Cerdelli</a:t>
            </a:r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, mise a confronto alcune nuove varietà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di pomodoro con la Nizzarda, la prima coltivata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a Parma. Negli anni successivi il Rosso Grosso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divenne leader nella produzione di concentrato. Alla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fine degli anni ’30 era la varietà più coltivata nel Nord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e Centro Italia e la Regia Stazione Sperimentale per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le Conserve Alimentari ne consigliava la coltivazione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nei terreni freschi e profondi della pianura. Pianta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mediamente vigorosa, a sviluppo indeterminato. Le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rese superavano le 50 t/ha.</a:t>
            </a:r>
            <a:endParaRPr lang="it-IT" sz="1801" b="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52" y="309508"/>
            <a:ext cx="10515600" cy="1325563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it-IT" sz="9600" b="1" u="sng" dirty="0"/>
              <a:t>RICCIO DI PARMA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96209DC6-DD4D-4587-BCC9-A708CE3E36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2529" r="9884" b="10864"/>
          <a:stretch/>
        </p:blipFill>
        <p:spPr>
          <a:xfrm>
            <a:off x="6188363" y="1851036"/>
            <a:ext cx="5725917" cy="3976765"/>
          </a:xfrm>
        </p:spPr>
      </p:pic>
    </p:spTree>
    <p:extLst>
      <p:ext uri="{BB962C8B-B14F-4D97-AF65-F5344CB8AC3E}">
        <p14:creationId xmlns:p14="http://schemas.microsoft.com/office/powerpoint/2010/main" val="2487531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58620" y="205274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Antica selezione romagnola di pomodoro riccio.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Probabilmente derivato dal Riccio di Parma.</a:t>
            </a:r>
            <a:endParaRPr lang="it-IT" sz="2000" b="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101" y="225675"/>
            <a:ext cx="10515600" cy="1325563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it-IT" sz="9600" b="1" u="sng" dirty="0"/>
              <a:t>RICCIO DI ROMAGNA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350398F6-F4F4-41C7-9B13-BA915A6A9A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5" t="4422" r="13524" b="12458"/>
          <a:stretch/>
        </p:blipFill>
        <p:spPr>
          <a:xfrm>
            <a:off x="6288135" y="1712224"/>
            <a:ext cx="5519170" cy="4150786"/>
          </a:xfrm>
        </p:spPr>
      </p:pic>
    </p:spTree>
    <p:extLst>
      <p:ext uri="{BB962C8B-B14F-4D97-AF65-F5344CB8AC3E}">
        <p14:creationId xmlns:p14="http://schemas.microsoft.com/office/powerpoint/2010/main" val="3176698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75726" y="191278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Selezione locale di pomodoro riccio anteriore alla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II Guerra Mondiale. Pianta vigorosa, a sviluppo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indeterminato, frutti tondeggianti, costoluti, a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buccia sottile e sapore dolce.</a:t>
            </a:r>
            <a:endParaRPr lang="it-IT" sz="2400" b="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26" y="365125"/>
            <a:ext cx="11840548" cy="132556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it-IT" sz="8000" b="1" u="sng" dirty="0"/>
              <a:t>RICCIO GROSSO </a:t>
            </a:r>
            <a:r>
              <a:rPr lang="it-IT" sz="8000" u="sng" dirty="0"/>
              <a:t>(CARBONI)</a:t>
            </a:r>
            <a:endParaRPr lang="it-IT" sz="6000" u="sng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id="{AB42A371-4550-45E2-A1A2-605B6B6162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8461" t="31202" r="64920" b="39253"/>
          <a:stretch/>
        </p:blipFill>
        <p:spPr>
          <a:xfrm>
            <a:off x="7601790" y="1948629"/>
            <a:ext cx="4119239" cy="411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34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58620" y="205274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È una varietà di origine italiana. Era diffusa in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Provenza, nella riviera ligure, nel piacentino e nel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parmense. Un tipo molto simile (Supergigante) è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stato recuperato anche in Lombardia.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Ha una pianta vigorosa e molto produttiva, a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sviluppo indeterminato. Le bacche sono molto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grandi, di dimensioni spesso superiori ai 10 cm di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diametro; il peso va dai 300 ai 500 g, ma anche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oltre il chilo. Il colore della buccia e dell’interno è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rosso. Il sapore è dolce e la buccia molto sottile.</a:t>
            </a:r>
            <a:endParaRPr lang="it-IT" sz="1801" b="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205275"/>
            <a:ext cx="10515600" cy="1325563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it-IT" sz="8800" b="1" u="sng" dirty="0"/>
              <a:t>RICCIO GROSSO </a:t>
            </a:r>
            <a:r>
              <a:rPr lang="it-IT" sz="8800" u="sng" dirty="0"/>
              <a:t>(ZIVERI)</a:t>
            </a:r>
            <a:endParaRPr lang="it-IT" sz="6000" u="sng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14" name="Segnaposto contenuto 13">
            <a:extLst>
              <a:ext uri="{FF2B5EF4-FFF2-40B4-BE49-F238E27FC236}">
                <a16:creationId xmlns:a16="http://schemas.microsoft.com/office/drawing/2014/main" id="{F471600D-1E69-44F2-829E-D330C97974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54097" t="26329" r="29797" b="38339"/>
          <a:stretch/>
        </p:blipFill>
        <p:spPr>
          <a:xfrm>
            <a:off x="7306322" y="1681451"/>
            <a:ext cx="3861785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81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58620" y="205274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Varietà da pelato degli anni 60, a sviluppo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determinato. Di buona produttività.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Con frutti a lampadina, buccia di colore rosso intenso,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brillante.</a:t>
            </a:r>
            <a:endParaRPr lang="it-IT" sz="2400" b="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220030"/>
            <a:ext cx="10515600" cy="1325563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it-IT" sz="9600" b="1" u="sng" dirty="0"/>
              <a:t>ROMA VF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ADC1B760-BAEE-4E1B-9FDE-ADDC8B59BF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0" t="5099" r="18468" b="9836"/>
          <a:stretch/>
        </p:blipFill>
        <p:spPr>
          <a:xfrm>
            <a:off x="6948478" y="1620341"/>
            <a:ext cx="4858327" cy="3861787"/>
          </a:xfr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548D8BE-0633-421E-AA94-7872BBB62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8717" y="2960660"/>
            <a:ext cx="2144269" cy="219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12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75726" y="191277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Varietà americana non ibrida, a sviluppo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determinato. La pianta è alta circa 90 cm.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Resistente alle malattie.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I frutti a maturazione sono rosso intenso, lisci,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leggermente solcati, carnosi, pesano gr. 200/250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circa e sono ottimi per insalata</a:t>
            </a:r>
            <a:endParaRPr lang="it-IT" sz="2400" b="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877" y="108819"/>
            <a:ext cx="10515600" cy="1325563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it-IT" sz="9600" b="1" u="sng" dirty="0"/>
              <a:t>ACE 55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C9203D5-EEB5-422B-98EF-0762ADCA7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428" y="1516840"/>
            <a:ext cx="4097122" cy="419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272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58620" y="205274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E’ un pomodoro da mensa di grossa pezzatura,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di forma rotondeggiante, costoluto e di colore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rosso chiaro tendente al rosa, polpa molto carnosa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e compatta, sapore dolce e delicato. Secondo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alcuni la sua coltivazione si sarebbe sviluppata al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principio del ‘900, quando degli armatori sorrentini,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che trasportavano limoni nelle Americhe, ne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avrebbero importato il seme direttamente dal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Nuovo Continente, secondo altri è una selezione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locale di Cuore di Bue.</a:t>
            </a:r>
            <a:endParaRPr lang="it-IT" sz="2000" b="1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49E4D22-A41D-49C5-AC3F-BBB34BAD4F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29" t="5332" r="2820"/>
          <a:stretch/>
        </p:blipFill>
        <p:spPr>
          <a:xfrm>
            <a:off x="6658252" y="1793289"/>
            <a:ext cx="4500978" cy="3496354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AA9ABB90-051D-4B62-8371-02EF4678A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612" y="20527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9600" b="1" u="sng" dirty="0"/>
              <a:t>ROSA DI SORRENTO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10235CF-2BC9-4D8C-A27E-4664AF2276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07"/>
          <a:stretch/>
        </p:blipFill>
        <p:spPr>
          <a:xfrm>
            <a:off x="9564568" y="4101482"/>
            <a:ext cx="2335646" cy="222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618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58620" y="205274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È stata la prima varietà usata per la produzione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di pelati. La pianta ha sviluppo indeterminato.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Attualmente sono state fatte delle selezioni nane,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a sviluppo determinato. Ha bacca quasi cilindrica,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allungata, intorno ai 5-7 cm, con due depressioni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longitudinali parallele. La buccia è liscia, rosso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intenso, opaca, molto aderente. La polpa è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abbondante e soda. Spesso il frutto presenta delle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cavità (</a:t>
            </a:r>
            <a:r>
              <a:rPr lang="it-IT" b="1" dirty="0" err="1">
                <a:solidFill>
                  <a:srgbClr val="70706F"/>
                </a:solidFill>
                <a:latin typeface="Helvetica" panose="020B0604020202020204" pitchFamily="34" charset="0"/>
              </a:rPr>
              <a:t>scatolatura</a:t>
            </a:r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). Il sapore è poco zuccherino.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Ottima attitudine produttiva.</a:t>
            </a:r>
            <a:endParaRPr lang="it-IT" sz="1801" b="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857" y="103531"/>
            <a:ext cx="10515600" cy="1325563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it-IT" sz="9600" b="1" u="sng" dirty="0"/>
              <a:t>SAN MARZANO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A64DAD8-C0F4-4AAA-A1CB-8C1C1B18A8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7495" t="20237" r="70917" b="38034"/>
          <a:stretch/>
        </p:blipFill>
        <p:spPr>
          <a:xfrm>
            <a:off x="6454067" y="1543306"/>
            <a:ext cx="4243525" cy="444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27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75726" y="191278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78"/>
            <a:ext cx="10515600" cy="1325563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it-IT" sz="9600" b="1" u="sng" dirty="0"/>
              <a:t>SAN MARZANO NANO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DB079ECC-668F-43FB-A4DB-3DF8D106BB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6898" r="13349" b="8807"/>
          <a:stretch/>
        </p:blipFill>
        <p:spPr>
          <a:xfrm>
            <a:off x="5573619" y="1970844"/>
            <a:ext cx="5450889" cy="3844928"/>
          </a:xfr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2FF28C3-C98C-4C0E-8B8F-29E6386B860D}"/>
              </a:ext>
            </a:extLst>
          </p:cNvPr>
          <p:cNvSpPr txBox="1"/>
          <p:nvPr/>
        </p:nvSpPr>
        <p:spPr>
          <a:xfrm>
            <a:off x="264500" y="2782669"/>
            <a:ext cx="5221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Selezione di San Marzano dalle dimensioni «nane»</a:t>
            </a:r>
          </a:p>
        </p:txBody>
      </p:sp>
    </p:spTree>
    <p:extLst>
      <p:ext uri="{BB962C8B-B14F-4D97-AF65-F5344CB8AC3E}">
        <p14:creationId xmlns:p14="http://schemas.microsoft.com/office/powerpoint/2010/main" val="1092974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75726" y="191277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Selezione di San Marzano di colore rosato a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maturità. Indeterminato.</a:t>
            </a:r>
            <a:endParaRPr lang="it-IT" sz="2000" b="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915"/>
            <a:ext cx="10515600" cy="1325563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it-IT" sz="9600" b="1" u="sng" dirty="0"/>
              <a:t>SAN MARZANO ROSA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468778F-DAC9-4320-88F6-762F22F0DE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53413" t="30366" r="33395" b="46562"/>
          <a:stretch/>
        </p:blipFill>
        <p:spPr>
          <a:xfrm>
            <a:off x="5912529" y="1690689"/>
            <a:ext cx="4376692" cy="430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051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75726" y="178481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Pianta indeterminata. I pomodori a frutto allungato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(tipo San Marzano) sono coltivati negli orti da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molti decenni. I frutti sono grandi, di 8-9 cm di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lunghezza, il colore della buccia è piuttosto rosso/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aranciato; spesso la zona del colletto mantiene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una colorazione verde (</a:t>
            </a:r>
            <a:r>
              <a:rPr lang="it-IT" b="1" dirty="0" err="1">
                <a:solidFill>
                  <a:srgbClr val="70706F"/>
                </a:solidFill>
                <a:latin typeface="Helvetica" panose="020B0604020202020204" pitchFamily="34" charset="0"/>
              </a:rPr>
              <a:t>collettatura</a:t>
            </a:r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).</a:t>
            </a:r>
            <a:endParaRPr lang="it-IT" sz="1801" b="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756" y="171570"/>
            <a:ext cx="10515600" cy="132556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it-IT" sz="8800" b="1" u="sng" dirty="0"/>
              <a:t>SAN MARZANO ZIVERI </a:t>
            </a:r>
            <a:endParaRPr lang="it-IT" sz="6000" u="sng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1E124EA2-C5B1-44D0-A1C7-4C16B8AA42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9" t="1814" r="13007" b="9522"/>
          <a:stretch/>
        </p:blipFill>
        <p:spPr>
          <a:xfrm>
            <a:off x="5969297" y="1580359"/>
            <a:ext cx="3738384" cy="3098173"/>
          </a:xfr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85045AB-F990-40C1-BE5D-59C77F0146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57" t="4218" r="11138" b="-413"/>
          <a:stretch/>
        </p:blipFill>
        <p:spPr>
          <a:xfrm>
            <a:off x="9707681" y="3271878"/>
            <a:ext cx="2138333" cy="273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34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75724" y="210316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Pomodoro da mensa di origine francese, con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pianta indeterminata, di media vigoria. Il frutto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è grande, liscio, tondeggiante, leggermente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schiacciato, resistente alle spaccature. Il colore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è rosso vivo e la polpa molto abbondante. Non è</a:t>
            </a:r>
          </a:p>
          <a:p>
            <a:r>
              <a:rPr lang="it-IT" b="1" dirty="0">
                <a:solidFill>
                  <a:srgbClr val="70706F"/>
                </a:solidFill>
                <a:latin typeface="Helvetica" panose="020B0604020202020204" pitchFamily="34" charset="0"/>
              </a:rPr>
              <a:t>molto produttivo. Ottimo sapore.</a:t>
            </a:r>
            <a:endParaRPr lang="it-IT" sz="1801" b="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242"/>
            <a:ext cx="10515600" cy="132556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it-IT" sz="8800" b="1" u="sng" dirty="0"/>
              <a:t>SAN PIERRE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A8ED9CA9-9F11-4E03-8527-2E8FA13236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30877" r="18521" b="2893"/>
          <a:stretch/>
        </p:blipFill>
        <p:spPr>
          <a:xfrm>
            <a:off x="6533965" y="1728394"/>
            <a:ext cx="4154750" cy="3083303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21BF8C9-F8D4-47E3-BE56-F30475FAF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425" y="3609539"/>
            <a:ext cx="2758716" cy="286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964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75726" y="178354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Antico pomodoro “bistecca” proveniente dalla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Antico pomodoro “bistecca” proveniente dalla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Lombardia. Frutto di grosse dimensioni, anche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oltre 500 g, costoluto, a buccia sottile e ottimo</a:t>
            </a:r>
          </a:p>
          <a:p>
            <a:r>
              <a:rPr lang="it-IT" sz="2400" b="1" dirty="0" err="1">
                <a:solidFill>
                  <a:srgbClr val="70706F"/>
                </a:solidFill>
                <a:latin typeface="Helvetica" panose="020B0604020202020204" pitchFamily="34" charset="0"/>
              </a:rPr>
              <a:t>sapore.</a:t>
            </a:r>
            <a:r>
              <a:rPr lang="it-IT" sz="2000" dirty="0" err="1"/>
              <a:t>tto</a:t>
            </a:r>
            <a:r>
              <a:rPr lang="it-IT" sz="2000" dirty="0"/>
              <a:t> </a:t>
            </a:r>
            <a:r>
              <a:rPr lang="it-IT" dirty="0"/>
              <a:t>di grosse dimensioni, anche</a:t>
            </a:r>
          </a:p>
          <a:p>
            <a:r>
              <a:rPr lang="it-IT" dirty="0"/>
              <a:t>oltre 500 g, costoluto, a buccia sottile e ottimo</a:t>
            </a:r>
          </a:p>
          <a:p>
            <a:r>
              <a:rPr lang="it-IT" dirty="0"/>
              <a:t>sapore.</a:t>
            </a:r>
            <a:endParaRPr lang="it-IT" sz="180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26" y="204201"/>
            <a:ext cx="11840548" cy="132556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it-IT" sz="7200" b="1" u="sng" dirty="0"/>
              <a:t>SUPERGIGANTE MONTANASO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DED271E-4B5E-4C25-B707-2DED4CA071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52899" t="21151" r="33395" b="53873"/>
          <a:stretch/>
        </p:blipFill>
        <p:spPr>
          <a:xfrm>
            <a:off x="7093261" y="1761763"/>
            <a:ext cx="4057093" cy="415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14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58620" y="205274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Pomodoro indeterminato, precoce, con piante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rustiche e produttive. I frutti sono tondi di 5-6 cm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di diametro (70-100 g). La buccia è rossa con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lenticelle suberificate evidenti, allungate, di 2-3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mm di lunghezza. La polpa è sugosa e dolce,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di ottima qualità gustativa adatta per insalate e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succhi. Si può coltivare sia in serra che in pieno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campo. Origine Nord Europa.</a:t>
            </a:r>
            <a:endParaRPr lang="it-IT" sz="2400" b="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190"/>
            <a:ext cx="10515600" cy="1325563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it-IT" sz="9600" b="1" u="sng" dirty="0"/>
              <a:t>TIGRELLA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85BED5A-465F-4989-BC1E-E693FEBBE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222" y="1657361"/>
            <a:ext cx="4153690" cy="431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646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58620" y="205274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191"/>
            <a:ext cx="10515600" cy="132556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it-IT" sz="6000" b="1" u="sng" dirty="0" err="1"/>
              <a:t>Cupidissimo</a:t>
            </a:r>
            <a:endParaRPr lang="it-IT" sz="6000" b="1" u="sng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99FBE2C-8EE7-482D-8705-C8196F77BB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271" y="1690688"/>
            <a:ext cx="5246702" cy="4351339"/>
          </a:xfrm>
          <a:ln>
            <a:noFill/>
          </a:ln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it-IT" sz="6000" dirty="0"/>
              <a:t>Pianta di medio vigore, molto produttiva e precoce.</a:t>
            </a:r>
          </a:p>
          <a:p>
            <a:pPr marL="0" indent="0" algn="ctr">
              <a:buNone/>
            </a:pPr>
            <a:r>
              <a:rPr lang="it-IT" sz="6000" dirty="0"/>
              <a:t>Frutti di forma appuntita di “vero cuore” con calibro medio-grosso, (240-270 g) leggermente costoluti.</a:t>
            </a:r>
          </a:p>
          <a:p>
            <a:pPr marL="0" indent="0" algn="ctr">
              <a:buNone/>
            </a:pPr>
            <a:r>
              <a:rPr lang="it-IT" sz="6000" dirty="0"/>
              <a:t>Interno molto pieno e polposo di ottimo colore rosso</a:t>
            </a:r>
          </a:p>
          <a:p>
            <a:pPr marL="0" indent="0" algn="ctr">
              <a:buNone/>
            </a:pPr>
            <a:r>
              <a:rPr lang="it-IT" sz="6000" dirty="0"/>
              <a:t>Consistente e di eccellente gusto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E166441-B586-4046-B128-4E496D208E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52476" y="1530837"/>
            <a:ext cx="4701324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421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58620" y="205274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it-IT" sz="6000" b="1" u="sng" dirty="0"/>
              <a:t>Ciliegino Wilson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99FBE2C-8EE7-482D-8705-C8196F77BB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0718" y="2340828"/>
            <a:ext cx="5469385" cy="4351339"/>
          </a:xfrm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b="1" dirty="0"/>
              <a:t>Varietà di pomodoro cherry. La pianta, di medie dimensioni, è molto fertile con maturazione è concentrata. Le bacche, molto uniformi, sono caratterizzate da alto °</a:t>
            </a:r>
            <a:r>
              <a:rPr lang="it-IT" b="1" dirty="0" err="1"/>
              <a:t>Brix</a:t>
            </a:r>
            <a:r>
              <a:rPr lang="it-IT" b="1" dirty="0"/>
              <a:t> e ottimo sapore; il colore è rosso intenso e brillante. </a:t>
            </a:r>
            <a:endParaRPr lang="it-IT" sz="60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655345A-BFA6-4D8C-92DC-054F6DF16D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56286" y="1850539"/>
            <a:ext cx="5181600" cy="38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57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75726" y="191277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rgbClr val="70706F"/>
                </a:solidFill>
                <a:latin typeface="Helvetica" panose="020B0604020202020204" pitchFamily="34" charset="0"/>
              </a:rPr>
              <a:t>Selezione di pomodoro da consumo fresco.</a:t>
            </a:r>
          </a:p>
          <a:p>
            <a:r>
              <a:rPr lang="it-IT" sz="2800" b="1" dirty="0">
                <a:solidFill>
                  <a:srgbClr val="70706F"/>
                </a:solidFill>
                <a:latin typeface="Helvetica" panose="020B0604020202020204" pitchFamily="34" charset="0"/>
              </a:rPr>
              <a:t>Indeterminato. Buccia sottile, multicolore,</a:t>
            </a:r>
          </a:p>
          <a:p>
            <a:r>
              <a:rPr lang="it-IT" sz="2800" b="1" dirty="0">
                <a:solidFill>
                  <a:srgbClr val="70706F"/>
                </a:solidFill>
                <a:latin typeface="Helvetica" panose="020B0604020202020204" pitchFamily="34" charset="0"/>
              </a:rPr>
              <a:t>collettata. Ottimo sapore.</a:t>
            </a:r>
            <a:endParaRPr lang="it-IT" sz="2800" b="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877" y="108819"/>
            <a:ext cx="10515600" cy="1325563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it-IT" sz="9600" b="1" u="sng" dirty="0"/>
              <a:t>ARLEQUIN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A4FA521-30F8-4644-90AF-EF67D2941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263" y="1516840"/>
            <a:ext cx="3951939" cy="4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949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58620" y="205274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205275"/>
            <a:ext cx="10515600" cy="132556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it-IT" sz="6000" b="1" u="sng" dirty="0" err="1"/>
              <a:t>Datterino</a:t>
            </a:r>
            <a:r>
              <a:rPr lang="it-IT" sz="6000" b="1" u="sng" dirty="0"/>
              <a:t> Pixel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99FBE2C-8EE7-482D-8705-C8196F77BB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6574" y="1690687"/>
            <a:ext cx="4849425" cy="4351339"/>
          </a:xfrm>
          <a:ln>
            <a:noFill/>
          </a:ln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it-IT" sz="8000" dirty="0"/>
              <a:t>TIPOLOGIA: </a:t>
            </a:r>
            <a:r>
              <a:rPr lang="it-IT" sz="8000" b="1" dirty="0"/>
              <a:t>Mini </a:t>
            </a:r>
            <a:r>
              <a:rPr lang="it-IT" sz="8000" b="1" dirty="0" err="1"/>
              <a:t>plum</a:t>
            </a:r>
            <a:endParaRPr lang="it-IT" sz="8000" b="1" dirty="0"/>
          </a:p>
          <a:p>
            <a:pPr marL="0" indent="0" algn="ctr">
              <a:buNone/>
            </a:pPr>
            <a:r>
              <a:rPr lang="it-IT" sz="8000" dirty="0"/>
              <a:t>CARATTERISTICHE DELLA PIANTA:</a:t>
            </a:r>
          </a:p>
          <a:p>
            <a:pPr marL="0" indent="0" algn="ctr">
              <a:buNone/>
            </a:pPr>
            <a:r>
              <a:rPr lang="it-IT" sz="8000" b="1" dirty="0"/>
              <a:t>Buona precocità, vigorosa e fertile anche con alte temperature. Ottima copertura fogliare e internodi ravvicinati.</a:t>
            </a:r>
          </a:p>
          <a:p>
            <a:pPr marL="0" indent="0" algn="ctr">
              <a:buNone/>
            </a:pPr>
            <a:r>
              <a:rPr lang="it-IT" sz="8000" dirty="0"/>
              <a:t>CARATTERISTICHE DEI FRUTTI:</a:t>
            </a:r>
          </a:p>
          <a:p>
            <a:pPr marL="0" indent="0" algn="ctr">
              <a:buNone/>
            </a:pPr>
            <a:r>
              <a:rPr lang="it-IT" sz="8000" b="1" dirty="0"/>
              <a:t>Sono caratterizzati da gusto eccezionale e spiccata dolcezza. Il peso medio è di 30 g ed il colore rosso intenso e brillante.</a:t>
            </a:r>
          </a:p>
          <a:p>
            <a:pPr marL="0" indent="0" algn="ctr">
              <a:buNone/>
            </a:pPr>
            <a:r>
              <a:rPr lang="it-IT" sz="8000" b="1" dirty="0"/>
              <a:t>Il rachide è formato mediamente da 8-10 frutti ed è elegante, ben spinato e tra i più spessi della categoria. Buona la tenuta in post raccolta</a:t>
            </a:r>
            <a:r>
              <a:rPr lang="it-IT" sz="6000" b="1" dirty="0"/>
              <a:t>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BA1940-EF72-415F-813E-86056E2C7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001" y="1690690"/>
            <a:ext cx="3969428" cy="396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909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58620" y="205274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205275"/>
            <a:ext cx="10515600" cy="132556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it-IT" sz="6000" b="1" u="sng" dirty="0" err="1"/>
              <a:t>Datterino</a:t>
            </a:r>
            <a:r>
              <a:rPr lang="it-IT" sz="6000" b="1" u="sng" dirty="0"/>
              <a:t> Valido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99FBE2C-8EE7-482D-8705-C8196F77BB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4659" y="1379969"/>
            <a:ext cx="5530788" cy="4351339"/>
          </a:xfrm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b="1" dirty="0"/>
              <a:t>Pomodoro “mini </a:t>
            </a:r>
            <a:r>
              <a:rPr lang="it-IT" b="1" dirty="0" err="1"/>
              <a:t>plum</a:t>
            </a:r>
            <a:r>
              <a:rPr lang="it-IT" b="1" dirty="0"/>
              <a:t>” con ottimo sapore ed elevato grado </a:t>
            </a:r>
            <a:r>
              <a:rPr lang="it-IT" b="1" dirty="0" err="1"/>
              <a:t>Brix</a:t>
            </a:r>
            <a:r>
              <a:rPr lang="it-IT" dirty="0"/>
              <a:t>. La serbevolezza è notevole grazie anche alla buona consistenza. Ottima la tolleranza alle spaccature. </a:t>
            </a:r>
            <a:r>
              <a:rPr lang="it-IT" b="1" dirty="0"/>
              <a:t>Frutto cilindrico-ovale</a:t>
            </a:r>
            <a:r>
              <a:rPr lang="it-IT" dirty="0"/>
              <a:t> di colore rosso brillante da </a:t>
            </a:r>
            <a:r>
              <a:rPr lang="it-IT" b="1" dirty="0"/>
              <a:t>20-25 g</a:t>
            </a:r>
            <a:r>
              <a:rPr lang="it-IT" dirty="0"/>
              <a:t>. La pianta è vigorosa ma ad internodo corto e garantisce un’ottima produzione con grappoli singoli o doppi. Il ciclo è precoce.</a:t>
            </a:r>
            <a:endParaRPr lang="it-IT" sz="60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6D73A51-99E0-4D7A-BB2E-15B0E0122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485" y="1530838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75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75726" y="191277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Pianta annuale indeterminata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a ciclo vegetativo medio-precoce.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Frutto di dimensione piccola,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colore rosso vivo, 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forma sferica (a grappolo). 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Necessita di sostegno.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it-IT" sz="8800" b="1" u="sng" dirty="0"/>
              <a:t>POMODORO CILIEGIA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D8150CF-E91A-489F-8962-80AE14850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262" y="2045169"/>
            <a:ext cx="5883150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56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75726" y="191277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È una varietà di ciliegino che produce frutti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rosso scuro/marrone a maturazione. Sapore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eccezionalmente dolce e succoso. Precoce e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molto produttivo, il Black Cherry si può coltivare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sia in grandi vasi con un adeguato sostegno, che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in piena terra. Origine Ucraina.</a:t>
            </a:r>
            <a:endParaRPr lang="it-IT" sz="2400" b="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196868"/>
            <a:ext cx="11684000" cy="1325563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it-IT" sz="6600" b="1" u="sng" dirty="0"/>
              <a:t>CILIEGINO NERO </a:t>
            </a:r>
            <a:r>
              <a:rPr lang="it-IT" sz="6600" u="sng" dirty="0"/>
              <a:t>(BLACK CHERRY)</a:t>
            </a:r>
            <a:endParaRPr lang="it-IT" sz="6600" b="1" u="sng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0A62D7F-AB52-4570-A817-16D9C931AF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78576" y="1864536"/>
            <a:ext cx="3655801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7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58620" y="214152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Pianta indeterminata medio/precoce. Il frutto, di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colore rosso intenso a maturità, è grosso nei palchi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basali, di forma costoluta e appiattita. Tuttora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coltivato, grazie alle ottime qualità di sapore è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stato per anni il precursore delle cultivar a duplice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vocazione, per il consumo in insalata (verde) e per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la trasformazione in salsa (rosso).</a:t>
            </a:r>
            <a:endParaRPr lang="it-IT" sz="2000" b="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205275"/>
            <a:ext cx="10515600" cy="1325563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it-IT" sz="8800" b="1" u="sng" dirty="0"/>
              <a:t>COSTOLUTO FIORENTINO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72E06271-C2BE-44BF-BADD-FD6CB4D676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t="-2525" r="9185" b="4650"/>
          <a:stretch/>
        </p:blipFill>
        <p:spPr>
          <a:xfrm>
            <a:off x="6493163" y="1771381"/>
            <a:ext cx="5338619" cy="4048486"/>
          </a:xfrm>
        </p:spPr>
      </p:pic>
    </p:spTree>
    <p:extLst>
      <p:ext uri="{BB962C8B-B14F-4D97-AF65-F5344CB8AC3E}">
        <p14:creationId xmlns:p14="http://schemas.microsoft.com/office/powerpoint/2010/main" val="2810299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58620" y="214152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Indeterminato. Vigoroso, molto produttivo.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Bacche grosse, costolute e appiattite.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Coltivato in Emilia e in altre zone.</a:t>
            </a:r>
          </a:p>
          <a:p>
            <a:r>
              <a:rPr lang="it-IT" sz="2400" b="1" dirty="0">
                <a:solidFill>
                  <a:srgbClr val="70706F"/>
                </a:solidFill>
                <a:latin typeface="Helvetica" panose="020B0604020202020204" pitchFamily="34" charset="0"/>
              </a:rPr>
              <a:t>Diffuso in Liguria fin dalla fine dell’800.</a:t>
            </a:r>
            <a:endParaRPr lang="it-IT" sz="1801" b="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32" y="205275"/>
            <a:ext cx="11806336" cy="1325563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it-IT" sz="6000" b="1" u="sng" dirty="0"/>
              <a:t>COSTOLUTO GENOVESE o NIZZARDO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78ED245-ACD7-4F09-BF23-18D0ED592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436" y="1850540"/>
            <a:ext cx="3955861" cy="405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22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F041C2E-335E-41E9-9F0E-2C0A12494B95}"/>
              </a:ext>
            </a:extLst>
          </p:cNvPr>
          <p:cNvSpPr/>
          <p:nvPr/>
        </p:nvSpPr>
        <p:spPr>
          <a:xfrm>
            <a:off x="175726" y="191278"/>
            <a:ext cx="11840548" cy="64754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2000" b="1" dirty="0">
              <a:solidFill>
                <a:srgbClr val="70706F"/>
              </a:solidFill>
              <a:latin typeface="Helvetica" panose="020B0604020202020204" pitchFamily="34" charset="0"/>
            </a:endParaRPr>
          </a:p>
          <a:p>
            <a:endParaRPr lang="it-IT" sz="2000" b="1" dirty="0">
              <a:solidFill>
                <a:srgbClr val="70706F"/>
              </a:solidFill>
              <a:latin typeface="Helvetica" panose="020B0604020202020204" pitchFamily="34" charset="0"/>
            </a:endParaRP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È una varietà di origine italiana e una delle prime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coltivate anche a Parma, negli orti famigliari, come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pomodoro da tavola. Ha una pianta poco vigorosa,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con fogliame non molto denso; lo sviluppo è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indeterminato. È poco resistente alle malattie e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tende a spaccarsi. Il frutto è tipicamente a cuore,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con parte apicale a punta; la buccia è sottile; la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polpa è abbondante, con pochi semi. Il peso è sui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150 g, con notevoli variazioni fra i frutti. La buccia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e anche la polpa interna presentano il caratteristico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colore rosso-rosato, con tonalità vinoso-</a:t>
            </a:r>
            <a:r>
              <a:rPr lang="it-IT" sz="2000" b="1" dirty="0" err="1">
                <a:solidFill>
                  <a:srgbClr val="70706F"/>
                </a:solidFill>
                <a:latin typeface="Helvetica" panose="020B0604020202020204" pitchFamily="34" charset="0"/>
              </a:rPr>
              <a:t>violaceee</a:t>
            </a:r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.</a:t>
            </a:r>
          </a:p>
          <a:p>
            <a:r>
              <a:rPr lang="it-IT" sz="2000" b="1" dirty="0">
                <a:solidFill>
                  <a:srgbClr val="70706F"/>
                </a:solidFill>
                <a:latin typeface="Helvetica" panose="020B0604020202020204" pitchFamily="34" charset="0"/>
              </a:rPr>
              <a:t>Il sapore è molto dolce.</a:t>
            </a:r>
            <a:endParaRPr lang="it-IT" sz="2000" b="1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8410C9E-BDFE-469D-BB0D-F32EC239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232"/>
            <a:ext cx="10515600" cy="1325563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it-IT" sz="9600" b="1" u="sng" dirty="0"/>
              <a:t>CUORE DI BUE</a:t>
            </a:r>
            <a:endParaRPr lang="it-IT" sz="6600" u="sng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F02608-4D78-4B5F-943C-31C2EF23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4" b="37161"/>
          <a:stretch/>
        </p:blipFill>
        <p:spPr>
          <a:xfrm>
            <a:off x="1" y="6325815"/>
            <a:ext cx="2332652" cy="46911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F81CDD4-4335-412A-88F2-73949315A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864" y="1792288"/>
            <a:ext cx="3845211" cy="394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827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16330</TotalTime>
  <Words>2264</Words>
  <Application>Microsoft Office PowerPoint</Application>
  <PresentationFormat>Widescreen</PresentationFormat>
  <Paragraphs>341</Paragraphs>
  <Slides>41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Helvetica</vt:lpstr>
      <vt:lpstr>Tema di Office</vt:lpstr>
      <vt:lpstr>Presentazione standard di PowerPoint</vt:lpstr>
      <vt:lpstr>Presentazione standard di PowerPoint</vt:lpstr>
      <vt:lpstr>ACE 55</vt:lpstr>
      <vt:lpstr>ARLEQUIN</vt:lpstr>
      <vt:lpstr>POMODORO CILIEGIA</vt:lpstr>
      <vt:lpstr>CILIEGINO NERO (BLACK CHERRY)</vt:lpstr>
      <vt:lpstr>COSTOLUTO FIORENTINO</vt:lpstr>
      <vt:lpstr>COSTOLUTO GENOVESE o NIZZARDO</vt:lpstr>
      <vt:lpstr>CUORE DI BUE</vt:lpstr>
      <vt:lpstr>FIAMMA</vt:lpstr>
      <vt:lpstr>FONTANA</vt:lpstr>
      <vt:lpstr>GIALLO DI CASTELFIORENTINO</vt:lpstr>
      <vt:lpstr>GREEN ZEBRA</vt:lpstr>
      <vt:lpstr>LADINO DI PANOCCHIA</vt:lpstr>
      <vt:lpstr>LAMPADINA GIALLA  (YELLOW SUBMARINE)</vt:lpstr>
      <vt:lpstr>METEO</vt:lpstr>
      <vt:lpstr>MORESCO</vt:lpstr>
      <vt:lpstr>NERO DI CRIMEA</vt:lpstr>
      <vt:lpstr>NOIRE DE RUSSIE</vt:lpstr>
      <vt:lpstr>OMAR IL LIBANESE</vt:lpstr>
      <vt:lpstr>PANTANO ROMANESCO</vt:lpstr>
      <vt:lpstr>PIENNOLO DEL VESUVIO</vt:lpstr>
      <vt:lpstr>POIRE NOIRE</vt:lpstr>
      <vt:lpstr>PRINCIPE BORGHESE</vt:lpstr>
      <vt:lpstr>RICCIO DI PARMA</vt:lpstr>
      <vt:lpstr>RICCIO DI ROMAGNA</vt:lpstr>
      <vt:lpstr>RICCIO GROSSO (CARBONI)</vt:lpstr>
      <vt:lpstr>RICCIO GROSSO (ZIVERI)</vt:lpstr>
      <vt:lpstr>ROMA VF</vt:lpstr>
      <vt:lpstr>ROSA DI SORRENTO</vt:lpstr>
      <vt:lpstr>SAN MARZANO</vt:lpstr>
      <vt:lpstr>SAN MARZANO NANO</vt:lpstr>
      <vt:lpstr>SAN MARZANO ROSA</vt:lpstr>
      <vt:lpstr>SAN MARZANO ZIVERI </vt:lpstr>
      <vt:lpstr>SAN PIERRE</vt:lpstr>
      <vt:lpstr>SUPERGIGANTE MONTANASO</vt:lpstr>
      <vt:lpstr>TIGRELLA</vt:lpstr>
      <vt:lpstr>Cupidissimo</vt:lpstr>
      <vt:lpstr>Ciliegino Wilson</vt:lpstr>
      <vt:lpstr>Datterino Pixel</vt:lpstr>
      <vt:lpstr>Datterino Valido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Ace 55</dc:title>
  <dc:creator>Marco Furmenti</dc:creator>
  <cp:lastModifiedBy>Maria Roberta Vecchi</cp:lastModifiedBy>
  <cp:revision>127</cp:revision>
  <cp:lastPrinted>2021-04-09T16:31:29Z</cp:lastPrinted>
  <dcterms:created xsi:type="dcterms:W3CDTF">2020-06-12T08:53:00Z</dcterms:created>
  <dcterms:modified xsi:type="dcterms:W3CDTF">2023-04-19T11:06:02Z</dcterms:modified>
</cp:coreProperties>
</file>